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Playfair Display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Oswal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layfairDisplay-regular.fntdata"/><Relationship Id="rId22" Type="http://schemas.openxmlformats.org/officeDocument/2006/relationships/font" Target="fonts/PlayfairDisplay-italic.fntdata"/><Relationship Id="rId21" Type="http://schemas.openxmlformats.org/officeDocument/2006/relationships/font" Target="fonts/PlayfairDisplay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PlayfairDispl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Oswald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126df7b82c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126df7b82c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12748898da1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12748898da1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748898da1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12748898da1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12748898da1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12748898da1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 - hue, s - saturation, v - brightness. </a:t>
            </a:r>
            <a:r>
              <a:rPr lang="en" sz="1000">
                <a:solidFill>
                  <a:srgbClr val="232629"/>
                </a:solidFill>
                <a:highlight>
                  <a:srgbClr val="FFFFFF"/>
                </a:highlight>
              </a:rPr>
              <a:t>Hue is the main indication of color. It is the value actually telling you which color it is or the value that lets you go "red" when you see a red object.</a:t>
            </a:r>
            <a:endParaRPr sz="1000">
              <a:solidFill>
                <a:srgbClr val="232629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232629"/>
                </a:solidFill>
                <a:highlight>
                  <a:srgbClr val="FFFFFF"/>
                </a:highlight>
              </a:rPr>
              <a:t>Saturation is the perceived intensity, it is a value of how dominant the color is, or how colorful the object looks.</a:t>
            </a:r>
            <a:endParaRPr sz="1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/>
              <a:t>y - luma(luminance), u - blue-luma, v - red-luma</a:t>
            </a:r>
            <a:endParaRPr sz="10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12748898da1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12748898da1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748898da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748898da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12748898da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12748898da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2766c160f6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2766c160f6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2766c160f6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2766c160f6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4286250" y="0"/>
            <a:ext cx="723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358475" y="0"/>
            <a:ext cx="38532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6800"/>
              <a:buFont typeface="Playfair Display"/>
              <a:buNone/>
              <a:defRPr b="1" sz="6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b="1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 txBox="1"/>
          <p:nvPr>
            <p:ph hasCustomPrompt="1" type="title"/>
          </p:nvPr>
        </p:nvSpPr>
        <p:spPr>
          <a:xfrm>
            <a:off x="311700" y="999925"/>
            <a:ext cx="8520600" cy="21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Font typeface="Montserrat"/>
              <a:buNone/>
              <a:defRPr sz="14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dk1"/>
                </a:highlight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dk1"/>
                </a:highlight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dk1"/>
                </a:highlight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4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rot="5400000">
            <a:off x="4550700" y="-498600"/>
            <a:ext cx="42600" cy="8455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Font typeface="Playfair Display"/>
              <a:buNone/>
              <a:defRPr b="1" sz="48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234050"/>
            <a:ext cx="39999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Playfair Display"/>
              <a:buNone/>
              <a:defRPr sz="54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0816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highlight>
                  <a:schemeClr val="lt1"/>
                </a:highlight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>
                <a:highlight>
                  <a:schemeClr val="lt1"/>
                </a:highlight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highlight>
                  <a:schemeClr val="lt1"/>
                </a:highlight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>
                <a:highlight>
                  <a:schemeClr val="lt1"/>
                </a:highlight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highlight>
                  <a:schemeClr val="dk1"/>
                </a:highlight>
              </a:defRPr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op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highlight>
                  <a:schemeClr val="dk1"/>
                </a:highlight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layfair Display"/>
              <a:buChar char="●"/>
              <a:defRPr sz="18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●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○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layfair Display"/>
              <a:buChar char="■"/>
              <a:defRPr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github.com/google-research/google-research/tree/master/coltran" TargetMode="External"/><Relationship Id="rId4" Type="http://schemas.openxmlformats.org/officeDocument/2006/relationships/image" Target="../media/image21.png"/><Relationship Id="rId5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7.png"/><Relationship Id="rId5" Type="http://schemas.openxmlformats.org/officeDocument/2006/relationships/image" Target="../media/image13.png"/><Relationship Id="rId6" Type="http://schemas.openxmlformats.org/officeDocument/2006/relationships/image" Target="../media/image6.png"/><Relationship Id="rId7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1" Type="http://schemas.openxmlformats.org/officeDocument/2006/relationships/image" Target="../media/image2.png"/><Relationship Id="rId10" Type="http://schemas.openxmlformats.org/officeDocument/2006/relationships/hyperlink" Target="http://places2.csail.mit.edu/index.html" TargetMode="External"/><Relationship Id="rId13" Type="http://schemas.openxmlformats.org/officeDocument/2006/relationships/hyperlink" Target="https://arxiv.org/pdf/1707.08819.pdf" TargetMode="External"/><Relationship Id="rId1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github.com/saeed-anwar/ColorSurvey" TargetMode="External"/><Relationship Id="rId4" Type="http://schemas.openxmlformats.org/officeDocument/2006/relationships/image" Target="../media/image20.png"/><Relationship Id="rId9" Type="http://schemas.openxmlformats.org/officeDocument/2006/relationships/image" Target="../media/image17.png"/><Relationship Id="rId15" Type="http://schemas.openxmlformats.org/officeDocument/2006/relationships/hyperlink" Target="https://github.com/EliSchwartz/imagenet-sample-images" TargetMode="External"/><Relationship Id="rId14" Type="http://schemas.openxmlformats.org/officeDocument/2006/relationships/image" Target="../media/image15.jpg"/><Relationship Id="rId16" Type="http://schemas.openxmlformats.org/officeDocument/2006/relationships/image" Target="../media/image10.jpg"/><Relationship Id="rId5" Type="http://schemas.openxmlformats.org/officeDocument/2006/relationships/image" Target="../media/image12.png"/><Relationship Id="rId6" Type="http://schemas.openxmlformats.org/officeDocument/2006/relationships/image" Target="../media/image8.png"/><Relationship Id="rId7" Type="http://schemas.openxmlformats.org/officeDocument/2006/relationships/hyperlink" Target="http://vis-www.cs.umass.edu/lfw" TargetMode="External"/><Relationship Id="rId8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3"/>
          <p:cNvSpPr txBox="1"/>
          <p:nvPr>
            <p:ph type="ctrTitle"/>
          </p:nvPr>
        </p:nvSpPr>
        <p:spPr>
          <a:xfrm>
            <a:off x="344250" y="1403850"/>
            <a:ext cx="8455500" cy="214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Context-based Diverse Image Colorization</a:t>
            </a:r>
            <a:endParaRPr/>
          </a:p>
        </p:txBody>
      </p:sp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344250" y="3550650"/>
            <a:ext cx="49101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Lingyi Ma &amp; Muhua Xu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6.869 2022 Spring 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2"/>
          <p:cNvSpPr txBox="1"/>
          <p:nvPr>
            <p:ph type="title"/>
          </p:nvPr>
        </p:nvSpPr>
        <p:spPr>
          <a:xfrm>
            <a:off x="311700" y="24166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 for listening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45225" y="6126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 Statement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244950" y="1227200"/>
            <a:ext cx="86541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Researchers had came to realize that colorization is a ill-posed problem as outputting a single colorization is denying the great possibilities of coloring. Thus, many current research develops </a:t>
            </a:r>
            <a:r>
              <a:rPr lang="en"/>
              <a:t>probabilistic</a:t>
            </a:r>
            <a:r>
              <a:rPr lang="en"/>
              <a:t> colorization model which produce multiple colorization from one grayscale input.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 automate the process, we aim to develop a model that would automatically choose the most realistic coloring from the multiple colorization output by understanding the context of the image from grayscale input.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Related-Work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2340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Colorization transformer -  </a:t>
            </a:r>
            <a:r>
              <a:rPr lang="en"/>
              <a:t>Probabilistic model that color images nondeterministically</a:t>
            </a:r>
            <a:r>
              <a:rPr lang="en" sz="2200"/>
              <a:t> </a:t>
            </a:r>
            <a:r>
              <a:rPr lang="en"/>
              <a:t>(</a:t>
            </a:r>
            <a:r>
              <a:rPr lang="en" sz="1400"/>
              <a:t>Kumar, Weissenborn, and Kalchbrenner)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3548763" y="4568875"/>
            <a:ext cx="1360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Playfair Display"/>
                <a:ea typeface="Playfair Display"/>
                <a:cs typeface="Playfair Display"/>
                <a:sym typeface="Playfair Display"/>
              </a:rPr>
              <a:t>Source: </a:t>
            </a:r>
            <a:r>
              <a:rPr lang="en" sz="1200" u="sng">
                <a:solidFill>
                  <a:schemeClr val="hlink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3"/>
              </a:rPr>
              <a:t>coltran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73" name="Google Shape;73;p15"/>
          <p:cNvSpPr txBox="1"/>
          <p:nvPr/>
        </p:nvSpPr>
        <p:spPr>
          <a:xfrm>
            <a:off x="4421950" y="280100"/>
            <a:ext cx="3809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6450" y="2350775"/>
            <a:ext cx="5421576" cy="203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5">
            <a:alphaModFix/>
          </a:blip>
          <a:srcRect b="0" l="0" r="54105" t="0"/>
          <a:stretch/>
        </p:blipFill>
        <p:spPr>
          <a:xfrm>
            <a:off x="6358417" y="1823050"/>
            <a:ext cx="2233383" cy="274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1151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Method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68787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Predict color information from gray image</a:t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088" y="1064700"/>
            <a:ext cx="3324225" cy="1809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088" y="3251300"/>
            <a:ext cx="3324225" cy="180975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6687625" y="1144950"/>
            <a:ext cx="1711200" cy="163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2"/>
                </a:solidFill>
                <a:highlight>
                  <a:srgbClr val="FFFFFF"/>
                </a:highlight>
              </a:rPr>
              <a:t>[ mean &amp; std of </a:t>
            </a:r>
            <a:endParaRPr sz="17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2"/>
                </a:solidFill>
                <a:highlight>
                  <a:srgbClr val="FFFFFF"/>
                </a:highlight>
              </a:rPr>
              <a:t>rgb channel,</a:t>
            </a:r>
            <a:endParaRPr sz="17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50">
                <a:solidFill>
                  <a:schemeClr val="dk2"/>
                </a:solidFill>
                <a:highlight>
                  <a:srgbClr val="FFFFFF"/>
                </a:highlight>
              </a:rPr>
              <a:t>hsv channel,</a:t>
            </a:r>
            <a:endParaRPr sz="17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750">
                <a:solidFill>
                  <a:schemeClr val="dk2"/>
                </a:solidFill>
                <a:highlight>
                  <a:srgbClr val="FFFFFF"/>
                </a:highlight>
              </a:rPr>
              <a:t>yuv channel ]</a:t>
            </a:r>
            <a:endParaRPr sz="175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5" name="Google Shape;85;p16"/>
          <p:cNvSpPr/>
          <p:nvPr/>
        </p:nvSpPr>
        <p:spPr>
          <a:xfrm>
            <a:off x="3844750" y="2536525"/>
            <a:ext cx="3659100" cy="1524600"/>
          </a:xfrm>
          <a:prstGeom prst="bentUpArrow">
            <a:avLst>
              <a:gd fmla="val 9460" name="adj1"/>
              <a:gd fmla="val 8388" name="adj2"/>
              <a:gd fmla="val 8388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3949926" y="1649200"/>
            <a:ext cx="2585100" cy="2988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/>
        </p:nvSpPr>
        <p:spPr>
          <a:xfrm>
            <a:off x="5081725" y="3576275"/>
            <a:ext cx="948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Model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88" name="Google Shape;88;p16"/>
          <p:cNvSpPr/>
          <p:nvPr/>
        </p:nvSpPr>
        <p:spPr>
          <a:xfrm>
            <a:off x="2102750" y="2886125"/>
            <a:ext cx="175200" cy="3651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 txBox="1"/>
          <p:nvPr/>
        </p:nvSpPr>
        <p:spPr>
          <a:xfrm>
            <a:off x="4391025" y="1389000"/>
            <a:ext cx="19173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latin typeface="Playfair Display"/>
                <a:ea typeface="Playfair Display"/>
                <a:cs typeface="Playfair Display"/>
                <a:sym typeface="Playfair Display"/>
              </a:rPr>
              <a:t>Extract Statistics</a:t>
            </a:r>
            <a:endParaRPr sz="1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6325" y="45050"/>
            <a:ext cx="2131324" cy="1620075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7"/>
          <p:cNvSpPr txBox="1"/>
          <p:nvPr>
            <p:ph type="title"/>
          </p:nvPr>
        </p:nvSpPr>
        <p:spPr>
          <a:xfrm>
            <a:off x="271450" y="414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and Training process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137850" y="101772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Models: Dropnet, A</a:t>
            </a:r>
            <a:r>
              <a:rPr lang="en"/>
              <a:t>lexnet, Resnet50, Vision Transformer small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Dropnet is a simple model modified from simple model in pset 5</a:t>
            </a:r>
            <a:endParaRPr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Other models are pretrained, with last linear layer resized and retrained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preprocess: resized to 224 by 224 and normalized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Trained with Imagenet - val (50,000 images), each with 20 epochs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900" y="4382575"/>
            <a:ext cx="8975749" cy="75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66975" y="834800"/>
            <a:ext cx="9080998" cy="1286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6">
            <a:alphaModFix/>
          </a:blip>
          <a:srcRect b="0" l="0" r="0" t="28243"/>
          <a:stretch/>
        </p:blipFill>
        <p:spPr>
          <a:xfrm>
            <a:off x="231625" y="3184750"/>
            <a:ext cx="4696499" cy="953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384175" y="2888405"/>
            <a:ext cx="3360726" cy="154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8"/>
          <p:cNvSpPr txBox="1"/>
          <p:nvPr>
            <p:ph type="title"/>
          </p:nvPr>
        </p:nvSpPr>
        <p:spPr>
          <a:xfrm>
            <a:off x="311700" y="12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Dataset</a:t>
            </a:r>
            <a:endParaRPr/>
          </a:p>
        </p:txBody>
      </p:sp>
      <p:sp>
        <p:nvSpPr>
          <p:cNvPr id="106" name="Google Shape;106;p18"/>
          <p:cNvSpPr txBox="1"/>
          <p:nvPr>
            <p:ph idx="1" type="body"/>
          </p:nvPr>
        </p:nvSpPr>
        <p:spPr>
          <a:xfrm>
            <a:off x="311700" y="765650"/>
            <a:ext cx="23817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Natural </a:t>
            </a:r>
            <a:r>
              <a:rPr lang="en" sz="1500"/>
              <a:t>color</a:t>
            </a:r>
            <a:r>
              <a:rPr lang="en" sz="1500"/>
              <a:t> (NCD)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800"/>
              <a:t>Source:</a:t>
            </a:r>
            <a:r>
              <a:rPr lang="en" sz="1000"/>
              <a:t> </a:t>
            </a:r>
            <a:r>
              <a:rPr lang="en" sz="7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3"/>
              </a:rPr>
              <a:t>GitHub - saeed-anwar/ColorSurvey: This repository is for "Image Colorization: A Survey and Dataset" paper</a:t>
            </a:r>
            <a:endParaRPr sz="1600"/>
          </a:p>
        </p:txBody>
      </p:sp>
      <p:pic>
        <p:nvPicPr>
          <p:cNvPr id="107" name="Google Shape;107;p18"/>
          <p:cNvPicPr preferRelativeResize="0"/>
          <p:nvPr/>
        </p:nvPicPr>
        <p:blipFill rotWithShape="1">
          <a:blip r:embed="rId4">
            <a:alphaModFix/>
          </a:blip>
          <a:srcRect b="0" l="0" r="25914" t="0"/>
          <a:stretch/>
        </p:blipFill>
        <p:spPr>
          <a:xfrm>
            <a:off x="311700" y="1162000"/>
            <a:ext cx="1931251" cy="17835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904563" y="1162000"/>
            <a:ext cx="1171875" cy="11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76450" y="1162000"/>
            <a:ext cx="1171875" cy="11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8"/>
          <p:cNvSpPr txBox="1"/>
          <p:nvPr/>
        </p:nvSpPr>
        <p:spPr>
          <a:xfrm>
            <a:off x="2788300" y="765650"/>
            <a:ext cx="2766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LFW - test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1" name="Google Shape;111;p18"/>
          <p:cNvSpPr txBox="1"/>
          <p:nvPr/>
        </p:nvSpPr>
        <p:spPr>
          <a:xfrm>
            <a:off x="2788300" y="2417850"/>
            <a:ext cx="2026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Playfair Display"/>
                <a:ea typeface="Playfair Display"/>
                <a:cs typeface="Playfair Display"/>
                <a:sym typeface="Playfair Display"/>
              </a:rPr>
              <a:t>Source: </a:t>
            </a:r>
            <a:r>
              <a:rPr lang="en" sz="700" u="sng">
                <a:solidFill>
                  <a:schemeClr val="hlink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  <a:hlinkClick r:id="rId7"/>
              </a:rPr>
              <a:t>LFW Face Database : Main</a:t>
            </a:r>
            <a:r>
              <a:rPr lang="en" sz="700">
                <a:solidFill>
                  <a:srgbClr val="6C757D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.</a:t>
            </a:r>
            <a:endParaRPr sz="12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12" name="Google Shape;112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981275" y="1162000"/>
            <a:ext cx="1171875" cy="11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7153150" y="1161995"/>
            <a:ext cx="1171875" cy="11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8"/>
          <p:cNvSpPr txBox="1"/>
          <p:nvPr/>
        </p:nvSpPr>
        <p:spPr>
          <a:xfrm>
            <a:off x="5936225" y="732125"/>
            <a:ext cx="1675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Places365 - val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5981275" y="2363550"/>
            <a:ext cx="226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Playfair Display"/>
                <a:ea typeface="Playfair Display"/>
                <a:cs typeface="Playfair Display"/>
                <a:sym typeface="Playfair Display"/>
              </a:rPr>
              <a:t>Source: </a:t>
            </a:r>
            <a:r>
              <a:rPr lang="en" sz="700" u="sng">
                <a:solidFill>
                  <a:schemeClr val="hlink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10"/>
              </a:rPr>
              <a:t>Places dataset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904563" y="3288700"/>
            <a:ext cx="1171875" cy="11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4076450" y="3288700"/>
            <a:ext cx="1171875" cy="11718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/>
        </p:nvSpPr>
        <p:spPr>
          <a:xfrm>
            <a:off x="2788300" y="2945575"/>
            <a:ext cx="246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Tiny Imagenet - test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19" name="Google Shape;119;p18"/>
          <p:cNvSpPr txBox="1"/>
          <p:nvPr/>
        </p:nvSpPr>
        <p:spPr>
          <a:xfrm>
            <a:off x="2788300" y="4539975"/>
            <a:ext cx="21978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Playfair Display"/>
                <a:ea typeface="Playfair Display"/>
                <a:cs typeface="Playfair Display"/>
                <a:sym typeface="Playfair Display"/>
              </a:rPr>
              <a:t>Source: </a:t>
            </a:r>
            <a:r>
              <a:rPr lang="en" sz="700">
                <a:solidFill>
                  <a:srgbClr val="006C7F"/>
                </a:solidFill>
                <a:highlight>
                  <a:srgbClr val="FFFFFF"/>
                </a:highlight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1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https://arxiv.org/pdf/1707.08819.pdf</a:t>
            </a:r>
            <a:endParaRPr sz="6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20" name="Google Shape;120;p18"/>
          <p:cNvSpPr txBox="1"/>
          <p:nvPr/>
        </p:nvSpPr>
        <p:spPr>
          <a:xfrm>
            <a:off x="5629700" y="2945575"/>
            <a:ext cx="28845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Imagenet 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21" name="Google Shape;121;p18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7022938" y="3288697"/>
            <a:ext cx="1432300" cy="107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 txBox="1"/>
          <p:nvPr/>
        </p:nvSpPr>
        <p:spPr>
          <a:xfrm>
            <a:off x="5981275" y="4460575"/>
            <a:ext cx="22611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latin typeface="Playfair Display"/>
                <a:ea typeface="Playfair Display"/>
                <a:cs typeface="Playfair Display"/>
                <a:sym typeface="Playfair Display"/>
              </a:rPr>
              <a:t>Source: </a:t>
            </a:r>
            <a:r>
              <a:rPr lang="en" sz="800" u="sng">
                <a:solidFill>
                  <a:schemeClr val="hlink"/>
                </a:solidFill>
                <a:latin typeface="Playfair Display"/>
                <a:ea typeface="Playfair Display"/>
                <a:cs typeface="Playfair Display"/>
                <a:sym typeface="Playfair Display"/>
                <a:hlinkClick r:id="rId15"/>
              </a:rPr>
              <a:t>Imagenet Sample Image</a:t>
            </a:r>
            <a:endParaRPr sz="7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23" name="Google Shape;123;p18"/>
          <p:cNvPicPr preferRelativeResize="0"/>
          <p:nvPr/>
        </p:nvPicPr>
        <p:blipFill rotWithShape="1">
          <a:blip r:embed="rId16">
            <a:alphaModFix/>
          </a:blip>
          <a:srcRect b="5311" l="15038" r="0" t="0"/>
          <a:stretch/>
        </p:blipFill>
        <p:spPr>
          <a:xfrm>
            <a:off x="5657850" y="3288700"/>
            <a:ext cx="1432301" cy="10642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311700" y="166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Analysis</a:t>
            </a:r>
            <a:endParaRPr/>
          </a:p>
        </p:txBody>
      </p:sp>
      <p:sp>
        <p:nvSpPr>
          <p:cNvPr id="129" name="Google Shape;129;p19"/>
          <p:cNvSpPr txBox="1"/>
          <p:nvPr>
            <p:ph idx="1" type="body"/>
          </p:nvPr>
        </p:nvSpPr>
        <p:spPr>
          <a:xfrm>
            <a:off x="378125" y="73942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Loss on evaluation set: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Model: Resnet50 &lt; Alexnet,ViT &lt; Dropnet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 set: LFW &lt; Places365 &lt; tiny Imagenet, NCD</a:t>
            </a:r>
            <a:endParaRPr/>
          </a:p>
        </p:txBody>
      </p:sp>
      <p:sp>
        <p:nvSpPr>
          <p:cNvPr id="130" name="Google Shape;130;p19"/>
          <p:cNvSpPr txBox="1"/>
          <p:nvPr/>
        </p:nvSpPr>
        <p:spPr>
          <a:xfrm>
            <a:off x="3360275" y="1721550"/>
            <a:ext cx="16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Resnet50 choosed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31" name="Google Shape;131;p19"/>
          <p:cNvSpPr txBox="1"/>
          <p:nvPr/>
        </p:nvSpPr>
        <p:spPr>
          <a:xfrm>
            <a:off x="164925" y="4143650"/>
            <a:ext cx="8844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Playfair Display"/>
                <a:ea typeface="Playfair Display"/>
                <a:cs typeface="Playfair Display"/>
                <a:sym typeface="Playfair Display"/>
              </a:rPr>
              <a:t>Ground  truth                      prediction 1                        prediction 2                            prediction 3                          best </a:t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32" name="Google Shape;13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218300"/>
            <a:ext cx="9143999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0"/>
          <p:cNvSpPr txBox="1"/>
          <p:nvPr>
            <p:ph type="title"/>
          </p:nvPr>
        </p:nvSpPr>
        <p:spPr>
          <a:xfrm>
            <a:off x="311700" y="166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Analysis</a:t>
            </a:r>
            <a:endParaRPr/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378125" y="73942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Loss on evaluation set: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Model: Resnet50 &lt; Alexnet,ViT &lt; Dropnet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 set: LFW &lt; Places365 &lt; tiny Imagenet, NCD</a:t>
            </a:r>
            <a:endParaRPr/>
          </a:p>
        </p:txBody>
      </p:sp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21750"/>
            <a:ext cx="9143999" cy="182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/>
        </p:nvSpPr>
        <p:spPr>
          <a:xfrm>
            <a:off x="3360275" y="1721550"/>
            <a:ext cx="16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Resnet50 choosed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1" name="Google Shape;141;p20"/>
          <p:cNvSpPr txBox="1"/>
          <p:nvPr/>
        </p:nvSpPr>
        <p:spPr>
          <a:xfrm>
            <a:off x="164925" y="4143650"/>
            <a:ext cx="8844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Playfair Display"/>
                <a:ea typeface="Playfair Display"/>
                <a:cs typeface="Playfair Display"/>
                <a:sym typeface="Playfair Display"/>
              </a:rPr>
              <a:t>Ground  truth                      prediction 1                        prediction 2                            prediction 3                          best </a:t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type="title"/>
          </p:nvPr>
        </p:nvSpPr>
        <p:spPr>
          <a:xfrm>
            <a:off x="311700" y="166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and Analysis</a:t>
            </a:r>
            <a:endParaRPr/>
          </a:p>
        </p:txBody>
      </p:sp>
      <p:sp>
        <p:nvSpPr>
          <p:cNvPr id="147" name="Google Shape;147;p21"/>
          <p:cNvSpPr txBox="1"/>
          <p:nvPr>
            <p:ph idx="1" type="body"/>
          </p:nvPr>
        </p:nvSpPr>
        <p:spPr>
          <a:xfrm>
            <a:off x="378125" y="739425"/>
            <a:ext cx="8520600" cy="333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Loss on evaluation set: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Model: Resnet50 &lt; Alexnet,ViT &lt; Dropnet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 set: LFW &lt; Places365 &lt; tiny Imagenet, NCD</a:t>
            </a:r>
            <a:endParaRPr/>
          </a:p>
        </p:txBody>
      </p:sp>
      <p:sp>
        <p:nvSpPr>
          <p:cNvPr id="148" name="Google Shape;148;p21"/>
          <p:cNvSpPr txBox="1"/>
          <p:nvPr/>
        </p:nvSpPr>
        <p:spPr>
          <a:xfrm>
            <a:off x="3360275" y="1721550"/>
            <a:ext cx="168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Dropnet</a:t>
            </a:r>
            <a:r>
              <a:rPr lang="en">
                <a:latin typeface="Playfair Display"/>
                <a:ea typeface="Playfair Display"/>
                <a:cs typeface="Playfair Display"/>
                <a:sym typeface="Playfair Display"/>
              </a:rPr>
              <a:t> choosed</a:t>
            </a:r>
            <a:endParaRPr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9" name="Google Shape;149;p21"/>
          <p:cNvSpPr txBox="1"/>
          <p:nvPr/>
        </p:nvSpPr>
        <p:spPr>
          <a:xfrm>
            <a:off x="164925" y="4143650"/>
            <a:ext cx="88440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Playfair Display"/>
                <a:ea typeface="Playfair Display"/>
                <a:cs typeface="Playfair Display"/>
                <a:sym typeface="Playfair Display"/>
              </a:rPr>
              <a:t>Ground  truth                      prediction 1                        prediction 2                            prediction 3                          best </a:t>
            </a:r>
            <a:endParaRPr sz="130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50" name="Google Shape;15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121750"/>
            <a:ext cx="9143999" cy="182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op">
  <a:themeElements>
    <a:clrScheme name="Pop">
      <a:dk1>
        <a:srgbClr val="F8E71C"/>
      </a:dk1>
      <a:lt1>
        <a:srgbClr val="FFFFFF"/>
      </a:lt1>
      <a:dk2>
        <a:srgbClr val="000000"/>
      </a:dk2>
      <a:lt2>
        <a:srgbClr val="D9D9D9"/>
      </a:lt2>
      <a:accent1>
        <a:srgbClr val="666666"/>
      </a:accent1>
      <a:accent2>
        <a:srgbClr val="483165"/>
      </a:accent2>
      <a:accent3>
        <a:srgbClr val="EB1E95"/>
      </a:accent3>
      <a:accent4>
        <a:srgbClr val="01AFD1"/>
      </a:accent4>
      <a:accent5>
        <a:srgbClr val="0F9D58"/>
      </a:accent5>
      <a:accent6>
        <a:srgbClr val="9C27B0"/>
      </a:accent6>
      <a:hlink>
        <a:srgbClr val="0F9D58"/>
      </a:hlink>
      <a:folHlink>
        <a:srgbClr val="0F9D5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